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86" r:id="rId2"/>
    <p:sldId id="304" r:id="rId3"/>
    <p:sldId id="320" r:id="rId4"/>
    <p:sldId id="321" r:id="rId5"/>
    <p:sldId id="318" r:id="rId6"/>
    <p:sldId id="322" r:id="rId7"/>
    <p:sldId id="323" r:id="rId8"/>
    <p:sldId id="324" r:id="rId9"/>
    <p:sldId id="325" r:id="rId10"/>
    <p:sldId id="326" r:id="rId11"/>
    <p:sldId id="319" r:id="rId12"/>
    <p:sldId id="309" r:id="rId13"/>
    <p:sldId id="327" r:id="rId14"/>
    <p:sldId id="328" r:id="rId15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6FBF"/>
    <a:srgbClr val="64137B"/>
    <a:srgbClr val="BF1352"/>
    <a:srgbClr val="FF7809"/>
    <a:srgbClr val="EE6C00"/>
    <a:srgbClr val="D0FF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700" autoAdjust="0"/>
  </p:normalViewPr>
  <p:slideViewPr>
    <p:cSldViewPr snapToGrid="0" snapToObjects="1">
      <p:cViewPr varScale="1">
        <p:scale>
          <a:sx n="125" d="100"/>
          <a:sy n="125" d="100"/>
        </p:scale>
        <p:origin x="588" y="60"/>
      </p:cViewPr>
      <p:guideLst>
        <p:guide orient="horz" pos="180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92E3DD-2CF2-C444-85B6-BAC1E8A5D79E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F07DA4-026F-7144-B5B6-B7A16036F1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429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>
            <a:normAutofit/>
          </a:bodyPr>
          <a:lstStyle>
            <a:lvl1pPr algn="ctr">
              <a:defRPr sz="3200" b="1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698583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EB4E50EB-54A8-7A40-A2B7-E1D8B2C72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779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71979"/>
            <a:ext cx="2057400" cy="365654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71979"/>
            <a:ext cx="6019800" cy="36565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EB4E50EB-54A8-7A40-A2B7-E1D8B2C72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19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49199"/>
            <a:ext cx="8457639" cy="382262"/>
          </a:xfrm>
        </p:spPr>
        <p:txBody>
          <a:bodyPr>
            <a:no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036320"/>
            <a:ext cx="8457638" cy="448292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442074" y="305749"/>
            <a:ext cx="1440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363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EB4E50EB-54A8-7A40-A2B7-E1D8B2C72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724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00125"/>
            <a:ext cx="4038600" cy="28283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00125"/>
            <a:ext cx="4038600" cy="28283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EB4E50EB-54A8-7A40-A2B7-E1D8B2C72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061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79261"/>
            <a:ext cx="4041775" cy="53313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EB4E50EB-54A8-7A40-A2B7-E1D8B2C72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946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EB4E50EB-54A8-7A40-A2B7-E1D8B2C72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594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EB4E50EB-54A8-7A40-A2B7-E1D8B2C72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3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3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8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EB4E50EB-54A8-7A40-A2B7-E1D8B2C72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64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/>
          <a:lstStyle/>
          <a:p>
            <a:fld id="{EB4E50EB-54A8-7A40-A2B7-E1D8B2C72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09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00" y="85633"/>
            <a:ext cx="8909999" cy="3822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899" y="645980"/>
            <a:ext cx="8909999" cy="4873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9431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Adobe Caslon Pro 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ROS2 –Week 5</a:t>
            </a:r>
            <a:endParaRPr lang="ko-KR" altLang="en-US" dirty="0"/>
          </a:p>
        </p:txBody>
      </p:sp>
      <p:sp>
        <p:nvSpPr>
          <p:cNvPr id="5" name="부제목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>
                <a:solidFill>
                  <a:schemeClr val="tx1"/>
                </a:solidFill>
              </a:rPr>
              <a:t>주형찬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9363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CD5657-C2AC-3F7A-F9AD-3148F461A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18</a:t>
            </a:r>
            <a:r>
              <a:rPr lang="ko-KR" altLang="en-US" dirty="0"/>
              <a:t>장 </a:t>
            </a:r>
            <a:r>
              <a:rPr lang="en-US" altLang="ko-KR" dirty="0"/>
              <a:t>ROS 2 GUI </a:t>
            </a:r>
            <a:r>
              <a:rPr lang="ko-KR" altLang="en-US" dirty="0"/>
              <a:t>개발을 위한 </a:t>
            </a:r>
            <a:r>
              <a:rPr lang="en-US" altLang="ko-KR" dirty="0" err="1"/>
              <a:t>RQt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0F761B-42AF-1DA6-94DD-92E7A5444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Console</a:t>
            </a:r>
            <a:endParaRPr lang="ko-KR" altLang="en-US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E745551-A105-518A-7552-E7DAD8EFD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458554"/>
            <a:ext cx="4330065" cy="3316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3EA36F8B-9CF0-DF65-D613-3172F1BA31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1" y="1458554"/>
            <a:ext cx="3057243" cy="3316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501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E2C30F-0984-C18F-4B16-7567D3D9B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19</a:t>
            </a:r>
            <a:r>
              <a:rPr lang="ko-KR" altLang="en-US" dirty="0"/>
              <a:t>장 </a:t>
            </a:r>
            <a:r>
              <a:rPr lang="en-US" altLang="ko-KR" dirty="0"/>
              <a:t>ROS 2</a:t>
            </a:r>
            <a:r>
              <a:rPr lang="ko-KR" altLang="en-US" dirty="0"/>
              <a:t>의 표준 단위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03EC9BBB-089E-4690-06AD-EB2E06A206EA}"/>
              </a:ext>
            </a:extLst>
          </p:cNvPr>
          <p:cNvSpPr txBox="1">
            <a:spLocks/>
          </p:cNvSpPr>
          <p:nvPr/>
        </p:nvSpPr>
        <p:spPr>
          <a:xfrm>
            <a:off x="342900" y="1036320"/>
            <a:ext cx="8457638" cy="4482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ROS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 표준단위</a:t>
            </a:r>
            <a:endParaRPr lang="en-US" altLang="ko-KR" dirty="0"/>
          </a:p>
          <a:p>
            <a:pPr lvl="1"/>
            <a:r>
              <a:rPr lang="ko-KR" altLang="en-US" sz="1400" dirty="0"/>
              <a:t>국제단위계 </a:t>
            </a:r>
            <a:r>
              <a:rPr lang="en-US" altLang="ko-KR" sz="1400" dirty="0"/>
              <a:t>SI unit</a:t>
            </a:r>
            <a:r>
              <a:rPr lang="ko-KR" altLang="en-US" sz="1400" dirty="0"/>
              <a:t> </a:t>
            </a:r>
            <a:r>
              <a:rPr lang="en-US" altLang="ko-KR" sz="1400" dirty="0"/>
              <a:t>+</a:t>
            </a:r>
            <a:r>
              <a:rPr lang="ko-KR" altLang="en-US" sz="1400" dirty="0"/>
              <a:t> 국제단위계의 </a:t>
            </a:r>
            <a:r>
              <a:rPr lang="en-US" altLang="ko-KR" sz="1400" dirty="0"/>
              <a:t>7</a:t>
            </a:r>
            <a:r>
              <a:rPr lang="ko-KR" altLang="en-US" sz="1400" dirty="0"/>
              <a:t>개의 기본 단위를  </a:t>
            </a:r>
            <a:r>
              <a:rPr lang="en-US" altLang="ko-KR" sz="1400" dirty="0">
                <a:sym typeface="Wingdings" panose="05000000000000000000" pitchFamily="2" charset="2"/>
              </a:rPr>
              <a:t> </a:t>
            </a:r>
            <a:r>
              <a:rPr lang="en-US" altLang="ko-KR" sz="1400" dirty="0"/>
              <a:t>SI </a:t>
            </a:r>
            <a:r>
              <a:rPr lang="ko-KR" altLang="en-US" sz="1400" dirty="0"/>
              <a:t>유도 단위</a:t>
            </a:r>
            <a:r>
              <a:rPr lang="en-US" altLang="ko-KR" sz="1400" dirty="0"/>
              <a:t>(SI derived unit)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1AFD342-55CF-6F06-9800-8DFC273C6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829" y="1834674"/>
            <a:ext cx="7147780" cy="222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417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6051C-3DD7-566C-6CC6-086440F13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20</a:t>
            </a:r>
            <a:r>
              <a:rPr lang="ko-KR" altLang="en-US" dirty="0"/>
              <a:t>장 </a:t>
            </a:r>
            <a:r>
              <a:rPr lang="en-US" altLang="ko-KR" dirty="0"/>
              <a:t>ROS 2</a:t>
            </a:r>
            <a:r>
              <a:rPr lang="ko-KR" altLang="en-US" dirty="0"/>
              <a:t>의 좌표 표현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CD67F3-799D-24F0-3CC7-91596E1B9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ROS 2 </a:t>
            </a:r>
            <a:r>
              <a:rPr lang="ko-KR" altLang="en-US" dirty="0"/>
              <a:t>좌표 표현</a:t>
            </a:r>
            <a:endParaRPr lang="en-US" altLang="ko-KR" dirty="0"/>
          </a:p>
          <a:p>
            <a:pPr lvl="1"/>
            <a:r>
              <a:rPr lang="ko-KR" altLang="en-US" sz="1600" dirty="0"/>
              <a:t>오른손 법칙</a:t>
            </a:r>
            <a:endParaRPr lang="en-US" altLang="ko-KR" sz="1600" dirty="0"/>
          </a:p>
          <a:p>
            <a:pPr lvl="1"/>
            <a:r>
              <a:rPr lang="ko-KR" altLang="en-US" sz="1600" dirty="0"/>
              <a:t>오른손 손가락을 감는 반시계 방향이 </a:t>
            </a:r>
            <a:r>
              <a:rPr lang="ko-KR" altLang="en-US" sz="1600" dirty="0" err="1"/>
              <a:t>정회전</a:t>
            </a:r>
            <a:r>
              <a:rPr lang="ko-KR" altLang="en-US" sz="1600" dirty="0"/>
              <a:t> </a:t>
            </a:r>
            <a:r>
              <a:rPr lang="en-US" altLang="ko-KR" sz="1600" dirty="0"/>
              <a:t>+ </a:t>
            </a:r>
            <a:r>
              <a:rPr lang="ko-KR" altLang="en-US" sz="1600" dirty="0"/>
              <a:t>방향</a:t>
            </a:r>
            <a:endParaRPr lang="en-US" altLang="ko-KR" sz="1600" dirty="0"/>
          </a:p>
          <a:p>
            <a:pPr lvl="1"/>
            <a:endParaRPr lang="en-US" altLang="ko-KR" sz="1600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11560959-90B1-0DBF-4B67-1BA9D87EE3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652" y="2493607"/>
            <a:ext cx="6652126" cy="2872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4008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6051C-3DD7-566C-6CC6-086440F13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좌표 표현의 축 방향</a:t>
            </a:r>
            <a:r>
              <a:rPr lang="en-US" altLang="ko-KR" dirty="0"/>
              <a:t>(Axis Orientation) </a:t>
            </a:r>
            <a:r>
              <a:rPr lang="ko-KR" altLang="en-US" dirty="0"/>
              <a:t>규칙</a:t>
            </a:r>
            <a:endParaRPr lang="en-US" altLang="ko-KR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CD67F3-799D-24F0-3CC7-91596E1B9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1800" dirty="0"/>
              <a:t>기본 </a:t>
            </a:r>
            <a:r>
              <a:rPr lang="en-US" altLang="ko-KR" sz="1800" dirty="0"/>
              <a:t>3</a:t>
            </a:r>
            <a:r>
              <a:rPr lang="ko-KR" altLang="en-US" sz="1800" dirty="0"/>
              <a:t>축</a:t>
            </a:r>
            <a:endParaRPr lang="en-US" altLang="ko-KR" sz="1800" dirty="0"/>
          </a:p>
          <a:p>
            <a:pPr lvl="1"/>
            <a:r>
              <a:rPr lang="en-US" altLang="ko-KR" dirty="0"/>
              <a:t>x forward, y left, z up</a:t>
            </a:r>
          </a:p>
          <a:p>
            <a:pPr lvl="1"/>
            <a:r>
              <a:rPr lang="en-US" altLang="ko-KR" dirty="0"/>
              <a:t>x Red, y Green, z Blue</a:t>
            </a:r>
          </a:p>
          <a:p>
            <a:pPr marL="457200" lvl="1" indent="0">
              <a:buNone/>
            </a:pPr>
            <a:endParaRPr lang="en-US" altLang="ko-KR" dirty="0"/>
          </a:p>
          <a:p>
            <a:pPr marL="400050"/>
            <a:r>
              <a:rPr lang="en-US" altLang="ko-KR" sz="1800" dirty="0"/>
              <a:t> ENU </a:t>
            </a:r>
            <a:r>
              <a:rPr lang="ko-KR" altLang="en-US" sz="1800" dirty="0"/>
              <a:t>좌표</a:t>
            </a:r>
            <a:endParaRPr lang="en-US" altLang="ko-KR" sz="1800" dirty="0"/>
          </a:p>
          <a:p>
            <a:pPr marL="800100" lvl="1"/>
            <a:r>
              <a:rPr lang="ko-KR" altLang="en-US" dirty="0"/>
              <a:t>지리적 위치</a:t>
            </a:r>
            <a:r>
              <a:rPr lang="en-US" altLang="ko-KR" dirty="0"/>
              <a:t>(Geographic location)</a:t>
            </a:r>
            <a:r>
              <a:rPr lang="ko-KR" altLang="en-US" dirty="0"/>
              <a:t>의 단거리 데카르트 표현</a:t>
            </a:r>
            <a:endParaRPr lang="en-US" altLang="ko-KR" dirty="0"/>
          </a:p>
          <a:p>
            <a:pPr marL="800100" lvl="1"/>
            <a:r>
              <a:rPr lang="en-US" altLang="ko-KR" dirty="0"/>
              <a:t>East North Up</a:t>
            </a:r>
          </a:p>
          <a:p>
            <a:pPr marL="57150" indent="0">
              <a:buNone/>
            </a:pPr>
            <a:endParaRPr lang="en-US" altLang="ko-KR" dirty="0"/>
          </a:p>
          <a:p>
            <a:pPr marL="400050"/>
            <a:r>
              <a:rPr lang="ko-KR" altLang="en-US" sz="1800" dirty="0"/>
              <a:t>접미사 프레임 사용</a:t>
            </a:r>
            <a:r>
              <a:rPr lang="en-US" altLang="ko-KR" sz="1800" dirty="0"/>
              <a:t>(Suffix Frames)</a:t>
            </a:r>
          </a:p>
          <a:p>
            <a:pPr marL="800100" lvl="1"/>
            <a:r>
              <a:rPr lang="en-US" altLang="ko-KR" dirty="0"/>
              <a:t>_optical </a:t>
            </a:r>
            <a:r>
              <a:rPr lang="ko-KR" altLang="en-US" dirty="0"/>
              <a:t>접미사</a:t>
            </a:r>
            <a:r>
              <a:rPr lang="en-US" altLang="ko-KR" dirty="0"/>
              <a:t> : </a:t>
            </a:r>
            <a:r>
              <a:rPr lang="ko-KR" altLang="en-US" dirty="0"/>
              <a:t>카메라 좌표계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en-US" altLang="ko-KR" dirty="0"/>
              <a:t>z forward, x right, y down</a:t>
            </a:r>
          </a:p>
          <a:p>
            <a:pPr marL="800100" lvl="1"/>
            <a:r>
              <a:rPr lang="en-US" altLang="ko-KR" dirty="0"/>
              <a:t>_</a:t>
            </a:r>
            <a:r>
              <a:rPr lang="en-US" altLang="ko-KR" dirty="0" err="1"/>
              <a:t>ned</a:t>
            </a:r>
            <a:r>
              <a:rPr lang="en-US" altLang="ko-KR" dirty="0"/>
              <a:t> </a:t>
            </a:r>
            <a:r>
              <a:rPr lang="ko-KR" altLang="en-US" dirty="0"/>
              <a:t>접미사</a:t>
            </a:r>
            <a:r>
              <a:rPr lang="en-US" altLang="ko-KR" dirty="0"/>
              <a:t> : NED(North East Down) </a:t>
            </a:r>
            <a:r>
              <a:rPr lang="ko-KR" altLang="en-US" dirty="0"/>
              <a:t>좌표계 사용시</a:t>
            </a:r>
            <a:endParaRPr lang="en-US" altLang="ko-KR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57CB12C9-EB44-E804-E412-ED9BA9F737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338" y="1036320"/>
            <a:ext cx="1813742" cy="1578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5121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E6051C-3DD7-566C-6CC6-086440F13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좌표 표현의 회전 표현</a:t>
            </a:r>
            <a:r>
              <a:rPr lang="en-US" altLang="ko-KR" dirty="0"/>
              <a:t>(Rotation Representation) </a:t>
            </a:r>
            <a:r>
              <a:rPr lang="ko-KR" altLang="en-US" dirty="0"/>
              <a:t>규칙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CD67F3-799D-24F0-3CC7-91596E1B9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ko-KR" altLang="en-US" sz="1800" dirty="0" err="1"/>
              <a:t>쿼터니언</a:t>
            </a:r>
            <a:r>
              <a:rPr lang="en-US" altLang="ko-KR" sz="1800" dirty="0"/>
              <a:t>(</a:t>
            </a:r>
            <a:r>
              <a:rPr lang="en-US" altLang="ko-KR" sz="1800" dirty="0" err="1"/>
              <a:t>Quraternion</a:t>
            </a:r>
            <a:r>
              <a:rPr lang="en-US" altLang="ko-KR" sz="1800" dirty="0"/>
              <a:t>) 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간결한 표현 방식으로 가장 널리 사용된</a:t>
            </a:r>
            <a:r>
              <a:rPr lang="en-US" altLang="ko-KR" dirty="0"/>
              <a:t>(x, y, z, w)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특이점 없음</a:t>
            </a:r>
            <a:r>
              <a:rPr lang="en-US" altLang="ko-KR" dirty="0"/>
              <a:t>(No singularities)</a:t>
            </a:r>
          </a:p>
          <a:p>
            <a:pPr marL="742950" lvl="1" indent="-285750">
              <a:buFont typeface="+mj-lt"/>
              <a:buAutoNum type="arabicPeriod"/>
            </a:pPr>
            <a:endParaRPr lang="en-US" altLang="ko-KR" dirty="0"/>
          </a:p>
          <a:p>
            <a:pPr>
              <a:buFont typeface="+mj-lt"/>
              <a:buAutoNum type="arabicPeriod"/>
            </a:pPr>
            <a:r>
              <a:rPr lang="ko-KR" altLang="en-US" sz="1800" dirty="0"/>
              <a:t>회전 매트릭스</a:t>
            </a:r>
            <a:r>
              <a:rPr lang="en-US" altLang="ko-KR" sz="1800" dirty="0"/>
              <a:t>(Rotation Matrix) 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특이점 없음</a:t>
            </a:r>
            <a:r>
              <a:rPr lang="en-US" altLang="ko-KR" dirty="0"/>
              <a:t>(No singularities).</a:t>
            </a:r>
          </a:p>
          <a:p>
            <a:pPr marL="742950" lvl="1" indent="-285750">
              <a:buFont typeface="+mj-lt"/>
              <a:buAutoNum type="arabicPeriod"/>
            </a:pPr>
            <a:endParaRPr lang="en-US" altLang="ko-KR" dirty="0"/>
          </a:p>
          <a:p>
            <a:pPr>
              <a:buFont typeface="+mj-lt"/>
              <a:buAutoNum type="arabicPeriod"/>
            </a:pPr>
            <a:r>
              <a:rPr lang="ko-KR" altLang="en-US" sz="1800" dirty="0" err="1"/>
              <a:t>고정축</a:t>
            </a:r>
            <a:r>
              <a:rPr lang="ko-KR" altLang="en-US" sz="1800" dirty="0"/>
              <a:t> </a:t>
            </a:r>
            <a:r>
              <a:rPr lang="en-US" altLang="ko-KR" sz="1800" dirty="0"/>
              <a:t>roll, pitch, yaw(Fixed axis XYZ) 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각 속도에 사용</a:t>
            </a:r>
            <a:endParaRPr lang="en-US" altLang="ko-KR" dirty="0"/>
          </a:p>
          <a:p>
            <a:pPr marL="742950" lvl="1" indent="-285750">
              <a:buFont typeface="+mj-lt"/>
              <a:buAutoNum type="arabicPeriod"/>
            </a:pPr>
            <a:endParaRPr lang="ko-KR" altLang="en-US" dirty="0"/>
          </a:p>
          <a:p>
            <a:pPr>
              <a:buFont typeface="+mj-lt"/>
              <a:buAutoNum type="arabicPeriod"/>
            </a:pPr>
            <a:r>
              <a:rPr lang="ko-KR" altLang="en-US" sz="1800" dirty="0" err="1"/>
              <a:t>오일러</a:t>
            </a:r>
            <a:r>
              <a:rPr lang="ko-KR" altLang="en-US" sz="1800" dirty="0"/>
              <a:t> 각도 </a:t>
            </a:r>
            <a:r>
              <a:rPr lang="en-US" altLang="ko-KR" sz="1800" dirty="0"/>
              <a:t>yaw, pitch, roll(Euler angle ZYX) 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전역 좌표계에서 회전이 발생하기 때문에 </a:t>
            </a:r>
            <a:r>
              <a:rPr lang="ko-KR" altLang="en-US" dirty="0" err="1"/>
              <a:t>짐벌락현상</a:t>
            </a:r>
            <a:r>
              <a:rPr lang="ko-KR" altLang="en-US" dirty="0"/>
              <a:t> 발생</a:t>
            </a:r>
          </a:p>
          <a:p>
            <a:pPr marL="742950" lvl="1" indent="-285750">
              <a:buFont typeface="+mj-lt"/>
              <a:buAutoNum type="arabicPeriod"/>
            </a:pPr>
            <a:r>
              <a:rPr lang="ko-KR" altLang="en-US" dirty="0"/>
              <a:t>사용을 권장하지 않는다</a:t>
            </a:r>
            <a:r>
              <a:rPr lang="en-US" altLang="ko-KR" dirty="0"/>
              <a:t>.</a:t>
            </a:r>
          </a:p>
          <a:p>
            <a:pPr lvl="1"/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3840664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D2A0DB-DAA9-A527-E0F0-B68B238F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17</a:t>
            </a:r>
            <a:r>
              <a:rPr lang="ko-KR" altLang="en-US" dirty="0"/>
              <a:t>장 </a:t>
            </a:r>
            <a:r>
              <a:rPr lang="en-US" altLang="ko-KR" dirty="0"/>
              <a:t>ROS 2 </a:t>
            </a:r>
            <a:r>
              <a:rPr lang="ko-KR" altLang="en-US" dirty="0"/>
              <a:t>도구와 </a:t>
            </a:r>
            <a:r>
              <a:rPr lang="en-US" altLang="ko-KR" dirty="0"/>
              <a:t>CLI </a:t>
            </a:r>
            <a:r>
              <a:rPr lang="ko-KR" altLang="en-US" dirty="0"/>
              <a:t>명령어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D65BC2-1E02-7875-B1CA-BBBC3C30B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1036320"/>
            <a:ext cx="8457638" cy="1432559"/>
          </a:xfrm>
        </p:spPr>
        <p:txBody>
          <a:bodyPr>
            <a:normAutofit/>
          </a:bodyPr>
          <a:lstStyle/>
          <a:p>
            <a:r>
              <a:rPr lang="en-US" altLang="ko-KR" dirty="0"/>
              <a:t>CLI</a:t>
            </a:r>
          </a:p>
          <a:p>
            <a:pPr lvl="1"/>
            <a:r>
              <a:rPr lang="ko-KR" altLang="en-US" sz="1600" dirty="0"/>
              <a:t>명령어 기반의 툴</a:t>
            </a:r>
            <a:endParaRPr lang="en-US" altLang="ko-KR" sz="1600" dirty="0"/>
          </a:p>
          <a:p>
            <a:pPr lvl="1"/>
            <a:r>
              <a:rPr lang="en-US" altLang="ko-KR" sz="1600" dirty="0"/>
              <a:t>auto-completion</a:t>
            </a:r>
            <a:r>
              <a:rPr lang="ko-KR" altLang="en-US" sz="1600" dirty="0"/>
              <a:t>을 지원 </a:t>
            </a:r>
            <a:r>
              <a:rPr lang="en-US" altLang="ko-KR" sz="1600" dirty="0">
                <a:sym typeface="Wingdings" panose="05000000000000000000" pitchFamily="2" charset="2"/>
              </a:rPr>
              <a:t> </a:t>
            </a:r>
            <a:r>
              <a:rPr lang="en-US" altLang="ko-KR" sz="1600" dirty="0"/>
              <a:t>[Tab] </a:t>
            </a:r>
            <a:r>
              <a:rPr lang="ko-KR" altLang="en-US" sz="1600" dirty="0"/>
              <a:t>사용</a:t>
            </a:r>
            <a:endParaRPr lang="en-US" altLang="ko-KR" sz="1600" dirty="0"/>
          </a:p>
          <a:p>
            <a:pPr lvl="1"/>
            <a:r>
              <a:rPr lang="en-US" altLang="ko-KR" sz="1600" dirty="0"/>
              <a:t>-h(—help) </a:t>
            </a:r>
            <a:r>
              <a:rPr lang="ko-KR" altLang="en-US" sz="1600" dirty="0"/>
              <a:t>옵션</a:t>
            </a:r>
            <a:endParaRPr lang="en-US" altLang="ko-KR" sz="1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F58F615-EDB2-5B14-316C-D6EA24F96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993" y="2470139"/>
            <a:ext cx="3587934" cy="36831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DAC462C-7BC5-43D6-C0E7-0C572FFA0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993" y="2949550"/>
            <a:ext cx="3587934" cy="98584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334C084-F9E9-4053-5E1F-BF70B0C35B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8692" y="2160269"/>
            <a:ext cx="4551847" cy="304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294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A747DD-515D-7C4E-AC55-CB5E04E38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17</a:t>
            </a:r>
            <a:r>
              <a:rPr lang="ko-KR" altLang="en-US" dirty="0"/>
              <a:t>장 </a:t>
            </a:r>
            <a:r>
              <a:rPr lang="en-US" altLang="ko-KR" dirty="0"/>
              <a:t>ROS 2 </a:t>
            </a:r>
            <a:r>
              <a:rPr lang="ko-KR" altLang="en-US" dirty="0"/>
              <a:t>도구와 </a:t>
            </a:r>
            <a:r>
              <a:rPr lang="en-US" altLang="ko-KR" dirty="0"/>
              <a:t>CLI </a:t>
            </a:r>
            <a:r>
              <a:rPr lang="ko-KR" altLang="en-US" dirty="0"/>
              <a:t>명령어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BEF53F-DF1D-465D-1411-93541BF52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CLI Cheat Sheet</a:t>
            </a: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CE081E9-2F02-1C9D-D09D-79145505B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380784"/>
            <a:ext cx="4310380" cy="304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3E1F2E6-E43D-B34F-4BA5-35249E6D8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280" y="1431231"/>
            <a:ext cx="4175760" cy="294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5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FA14DA-23D9-89F3-10FF-45834D793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17</a:t>
            </a:r>
            <a:r>
              <a:rPr lang="ko-KR" altLang="en-US" dirty="0"/>
              <a:t>장 </a:t>
            </a:r>
            <a:r>
              <a:rPr lang="en-US" altLang="ko-KR" dirty="0"/>
              <a:t>ROS 2 </a:t>
            </a:r>
            <a:r>
              <a:rPr lang="ko-KR" altLang="en-US" dirty="0"/>
              <a:t>도구와 </a:t>
            </a:r>
            <a:r>
              <a:rPr lang="en-US" altLang="ko-KR" dirty="0"/>
              <a:t>CLI </a:t>
            </a:r>
            <a:r>
              <a:rPr lang="ko-KR" altLang="en-US" dirty="0"/>
              <a:t>명령어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DF6964-71CC-904F-0834-66BB70D78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err="1"/>
              <a:t>Rviz</a:t>
            </a:r>
            <a:endParaRPr lang="en-US" altLang="ko-KR" dirty="0"/>
          </a:p>
          <a:p>
            <a:pPr lvl="1"/>
            <a:r>
              <a:rPr lang="en-US" altLang="ko-KR" dirty="0"/>
              <a:t>3</a:t>
            </a:r>
            <a:r>
              <a:rPr lang="ko-KR" altLang="en-US"/>
              <a:t>차원 시각화 툴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Gazebo</a:t>
            </a:r>
          </a:p>
          <a:p>
            <a:pPr lvl="1"/>
            <a:r>
              <a:rPr lang="en-US" altLang="ko-KR" dirty="0"/>
              <a:t>3</a:t>
            </a:r>
            <a:r>
              <a:rPr lang="ko-KR" altLang="en-US" dirty="0"/>
              <a:t>차원 시뮬레이터</a:t>
            </a: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43836D23-CA35-F441-D6C8-661E8DB20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1136" y="731461"/>
            <a:ext cx="3352801" cy="2484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B47A9D7-DAE7-220B-5F97-6892A124C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2588" y="3293434"/>
            <a:ext cx="3769896" cy="235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842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72163-DE99-DD88-255F-235715212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18</a:t>
            </a:r>
            <a:r>
              <a:rPr lang="ko-KR" altLang="en-US" dirty="0"/>
              <a:t>장 </a:t>
            </a:r>
            <a:r>
              <a:rPr lang="en-US" altLang="ko-KR" dirty="0"/>
              <a:t>ROS 2 GUI </a:t>
            </a:r>
            <a:r>
              <a:rPr lang="ko-KR" altLang="en-US" dirty="0"/>
              <a:t>개발을 위한 </a:t>
            </a:r>
            <a:r>
              <a:rPr lang="en-US" altLang="ko-KR" dirty="0" err="1"/>
              <a:t>RQt</a:t>
            </a:r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095CA264-82F2-61AD-282F-AFA4E8997348}"/>
              </a:ext>
            </a:extLst>
          </p:cNvPr>
          <p:cNvSpPr txBox="1">
            <a:spLocks/>
          </p:cNvSpPr>
          <p:nvPr/>
        </p:nvSpPr>
        <p:spPr>
          <a:xfrm>
            <a:off x="294775" y="1237980"/>
            <a:ext cx="8457638" cy="43232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err="1"/>
              <a:t>RQt</a:t>
            </a:r>
            <a:endParaRPr lang="en-US" altLang="ko-KR" dirty="0"/>
          </a:p>
          <a:p>
            <a:pPr lvl="1"/>
            <a:r>
              <a:rPr lang="ko-KR" altLang="en-US" dirty="0"/>
              <a:t>플러그인 형태의 종합 </a:t>
            </a:r>
            <a:r>
              <a:rPr lang="en-US" altLang="ko-KR" dirty="0"/>
              <a:t>GUI </a:t>
            </a:r>
            <a:r>
              <a:rPr lang="ko-KR" altLang="en-US" dirty="0" err="1"/>
              <a:t>툴박스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7FE61DE-5A5F-DC65-0A1C-6398C87FD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" y="2817426"/>
            <a:ext cx="5887720" cy="2573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9916893-608F-55A7-848F-3978EF835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1644642"/>
            <a:ext cx="571529" cy="29211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A64EA9A-1642-BA45-D7AC-B64B1820A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719" y="1948938"/>
            <a:ext cx="2101958" cy="36196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B0857AA-FC6D-00AB-DDA0-3C9F54CCEC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719" y="2323088"/>
            <a:ext cx="939848" cy="48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211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CD5657-C2AC-3F7A-F9AD-3148F461A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18</a:t>
            </a:r>
            <a:r>
              <a:rPr lang="ko-KR" altLang="en-US" dirty="0"/>
              <a:t>장 </a:t>
            </a:r>
            <a:r>
              <a:rPr lang="en-US" altLang="ko-KR" dirty="0"/>
              <a:t>ROS 2 GUI </a:t>
            </a:r>
            <a:r>
              <a:rPr lang="ko-KR" altLang="en-US" dirty="0"/>
              <a:t>개발을 위한 </a:t>
            </a:r>
            <a:r>
              <a:rPr lang="en-US" altLang="ko-KR" dirty="0" err="1"/>
              <a:t>RQt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0F761B-42AF-1DA6-94DD-92E7A5444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Node Graph</a:t>
            </a:r>
            <a:endParaRPr lang="ko-KR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2803A61-3C2F-5AEF-3BBA-0958724FB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7099" y="1619147"/>
            <a:ext cx="5349240" cy="3317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4821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CD5657-C2AC-3F7A-F9AD-3148F461A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18</a:t>
            </a:r>
            <a:r>
              <a:rPr lang="ko-KR" altLang="en-US" dirty="0"/>
              <a:t>장 </a:t>
            </a:r>
            <a:r>
              <a:rPr lang="en-US" altLang="ko-KR" dirty="0"/>
              <a:t>ROS 2 GUI </a:t>
            </a:r>
            <a:r>
              <a:rPr lang="ko-KR" altLang="en-US" dirty="0"/>
              <a:t>개발을 위한 </a:t>
            </a:r>
            <a:r>
              <a:rPr lang="en-US" altLang="ko-KR" dirty="0" err="1"/>
              <a:t>RQt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0F761B-42AF-1DA6-94DD-92E7A5444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Topic Monitor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Message Publisher</a:t>
            </a:r>
            <a:endParaRPr lang="ko-KR" alt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8F0D82DC-CA59-7922-4280-E3BDC2F249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40" y="1426562"/>
            <a:ext cx="5074920" cy="1656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8E81D49F-73CE-D2DC-7B28-FAFCA99C7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715" y="3326644"/>
            <a:ext cx="2554605" cy="225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1C09FDDB-D939-A298-A73F-DDE941350D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2769" y="3328309"/>
            <a:ext cx="2109151" cy="2254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2684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CD5657-C2AC-3F7A-F9AD-3148F461A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18</a:t>
            </a:r>
            <a:r>
              <a:rPr lang="ko-KR" altLang="en-US" dirty="0"/>
              <a:t>장 </a:t>
            </a:r>
            <a:r>
              <a:rPr lang="en-US" altLang="ko-KR" dirty="0"/>
              <a:t>ROS 2 GUI </a:t>
            </a:r>
            <a:r>
              <a:rPr lang="ko-KR" altLang="en-US" dirty="0"/>
              <a:t>개발을 위한 </a:t>
            </a:r>
            <a:r>
              <a:rPr lang="en-US" altLang="ko-KR" dirty="0" err="1"/>
              <a:t>RQt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0F761B-42AF-1DA6-94DD-92E7A5444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Service Caller</a:t>
            </a:r>
            <a:endParaRPr lang="ko-KR" alt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7B3F5F6-FB12-9978-33DE-967FA62491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4" y="1455419"/>
            <a:ext cx="2928938" cy="25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84F03D41-B119-58BA-BD76-A006E2C10B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6165" y="1455419"/>
            <a:ext cx="2322195" cy="2519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>
            <a:extLst>
              <a:ext uri="{FF2B5EF4-FFF2-40B4-BE49-F238E27FC236}">
                <a16:creationId xmlns:a16="http://schemas.microsoft.com/office/drawing/2014/main" id="{E54982AD-E035-9AD9-552A-F461397556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9323" y="1455419"/>
            <a:ext cx="2322196" cy="2482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940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CD5657-C2AC-3F7A-F9AD-3148F461A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18</a:t>
            </a:r>
            <a:r>
              <a:rPr lang="ko-KR" altLang="en-US" dirty="0"/>
              <a:t>장 </a:t>
            </a:r>
            <a:r>
              <a:rPr lang="en-US" altLang="ko-KR" dirty="0"/>
              <a:t>ROS 2 GUI </a:t>
            </a:r>
            <a:r>
              <a:rPr lang="ko-KR" altLang="en-US" dirty="0"/>
              <a:t>개발을 위한 </a:t>
            </a:r>
            <a:r>
              <a:rPr lang="en-US" altLang="ko-KR" dirty="0" err="1"/>
              <a:t>RQt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0F761B-42AF-1DA6-94DD-92E7A5444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Parameter Reconfigure</a:t>
            </a:r>
            <a:endParaRPr lang="ko-KR" alt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1743800-8996-AA5C-FE96-E507CC7F4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19" y="1548993"/>
            <a:ext cx="3344861" cy="2846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715C3572-20E0-C11A-E15B-EB71FF8777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295" y="1548993"/>
            <a:ext cx="2602865" cy="2841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0741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TM03457452[[fn=천체]]</Template>
  <TotalTime>4042</TotalTime>
  <Words>331</Words>
  <Application>Microsoft Office PowerPoint</Application>
  <PresentationFormat>화면 슬라이드 쇼(16:10)</PresentationFormat>
  <Paragraphs>73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ROS2 –Week 5</vt:lpstr>
      <vt:lpstr>17장 ROS 2 도구와 CLI 명령어</vt:lpstr>
      <vt:lpstr>17장 ROS 2 도구와 CLI 명령어</vt:lpstr>
      <vt:lpstr>17장 ROS 2 도구와 CLI 명령어</vt:lpstr>
      <vt:lpstr>18장 ROS 2 GUI 개발을 위한 RQt</vt:lpstr>
      <vt:lpstr>18장 ROS 2 GUI 개발을 위한 RQt</vt:lpstr>
      <vt:lpstr>18장 ROS 2 GUI 개발을 위한 RQt</vt:lpstr>
      <vt:lpstr>18장 ROS 2 GUI 개발을 위한 RQt</vt:lpstr>
      <vt:lpstr>18장 ROS 2 GUI 개발을 위한 RQt</vt:lpstr>
      <vt:lpstr>18장 ROS 2 GUI 개발을 위한 RQt</vt:lpstr>
      <vt:lpstr>19장 ROS 2의 표준 단위</vt:lpstr>
      <vt:lpstr>20장 ROS 2의 좌표 표현</vt:lpstr>
      <vt:lpstr>좌표 표현의 축 방향(Axis Orientation) 규칙</vt:lpstr>
      <vt:lpstr>좌표 표현의 회전 표현(Rotation Representation) 규칙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Yoomi Lee</dc:creator>
  <cp:lastModifiedBy>JooHyung Chan</cp:lastModifiedBy>
  <cp:revision>1311</cp:revision>
  <dcterms:created xsi:type="dcterms:W3CDTF">2017-07-11T01:27:11Z</dcterms:created>
  <dcterms:modified xsi:type="dcterms:W3CDTF">2023-08-10T04:55:20Z</dcterms:modified>
</cp:coreProperties>
</file>

<file path=docProps/thumbnail.jpeg>
</file>